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5D23-430E-4A8A-A969-AA2A0CE093C9}" type="datetimeFigureOut">
              <a:rPr lang="sr-Latn-CS" smtClean="0"/>
              <a:pPr/>
              <a:t>29.1.2013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1102-1EFE-471F-9A0A-9C0693819B0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5400" b="1" dirty="0" smtClean="0"/>
              <a:t>OZLJEDE UHA I TEMPORALNE KOSTI</a:t>
            </a:r>
            <a:endParaRPr lang="hr-HR" sz="5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28860" y="4786322"/>
            <a:ext cx="6400800" cy="1752600"/>
          </a:xfrm>
        </p:spPr>
        <p:txBody>
          <a:bodyPr/>
          <a:lstStyle/>
          <a:p>
            <a:pPr algn="r"/>
            <a:r>
              <a:rPr lang="hr-HR" dirty="0" smtClean="0"/>
              <a:t>Ivana Perić</a:t>
            </a:r>
          </a:p>
          <a:p>
            <a:pPr algn="r"/>
            <a:r>
              <a:rPr lang="hr-HR" dirty="0" smtClean="0"/>
              <a:t>Medicinski fakultet Split</a:t>
            </a:r>
          </a:p>
          <a:p>
            <a:pPr algn="r"/>
            <a:r>
              <a:rPr lang="hr-HR" dirty="0" smtClean="0"/>
              <a:t>Dentalna medicina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OZLJEDE TEMPORALNE KOSTI</a:t>
            </a:r>
            <a:br>
              <a:rPr lang="hr-HR" b="1" dirty="0" smtClean="0"/>
            </a:br>
            <a:r>
              <a:rPr lang="hr-HR" b="1" dirty="0" smtClean="0"/>
              <a:t>Ozljede bubnjića</a:t>
            </a:r>
            <a:endParaRPr lang="hr-HR" b="1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Izazvane izravnom silom</a:t>
            </a:r>
          </a:p>
          <a:p>
            <a:r>
              <a:rPr lang="hr-HR" dirty="0" smtClean="0"/>
              <a:t>Razderotine izazvane šibicom, pletaćom iglom, olovkom</a:t>
            </a:r>
          </a:p>
          <a:p>
            <a:r>
              <a:rPr lang="hr-HR" dirty="0" smtClean="0"/>
              <a:t>Nestručno ispiranje uha ili naglo zaranjanje u dubinu</a:t>
            </a:r>
          </a:p>
          <a:p>
            <a:r>
              <a:rPr lang="hr-HR" dirty="0" smtClean="0"/>
              <a:t>Moguće su komplikacije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Izazvane </a:t>
            </a:r>
            <a:r>
              <a:rPr lang="hr-HR" dirty="0" err="1" smtClean="0"/>
              <a:t>neizrav</a:t>
            </a:r>
            <a:r>
              <a:rPr lang="hr-HR" dirty="0" smtClean="0"/>
              <a:t>. silom</a:t>
            </a:r>
          </a:p>
          <a:p>
            <a:r>
              <a:rPr lang="hr-HR" dirty="0" smtClean="0"/>
              <a:t>Zbog razvoja </a:t>
            </a:r>
            <a:r>
              <a:rPr lang="hr-HR" dirty="0" err="1" smtClean="0"/>
              <a:t>nadtlaka</a:t>
            </a:r>
            <a:r>
              <a:rPr lang="hr-HR" dirty="0" smtClean="0"/>
              <a:t> u </a:t>
            </a:r>
            <a:r>
              <a:rPr lang="hr-HR" dirty="0" err="1" smtClean="0"/>
              <a:t>zvukovodu</a:t>
            </a:r>
            <a:endParaRPr lang="hr-HR" dirty="0" smtClean="0"/>
          </a:p>
          <a:p>
            <a:r>
              <a:rPr lang="hr-HR" dirty="0" smtClean="0"/>
              <a:t>Udarac lopte u uho, udarac šakom u predjelu uha, eksplozija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Ozljede bubnjića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85720" y="1428736"/>
            <a:ext cx="8715436" cy="4525963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Otoskopski</a:t>
            </a:r>
            <a:r>
              <a:rPr lang="hr-HR" sz="2800" dirty="0" smtClean="0"/>
              <a:t> slika rupture tipična</a:t>
            </a:r>
          </a:p>
          <a:p>
            <a:r>
              <a:rPr lang="hr-HR" sz="2800" dirty="0" smtClean="0"/>
              <a:t>Oštra bol, oslabljen sluh, s pratećim šumom ili tonom različite jačine</a:t>
            </a:r>
          </a:p>
          <a:p>
            <a:r>
              <a:rPr lang="hr-HR" sz="2800" dirty="0" smtClean="0"/>
              <a:t>Kod opekotina bubnjića-metalne perle</a:t>
            </a:r>
          </a:p>
          <a:p>
            <a:r>
              <a:rPr lang="hr-HR" sz="2800" dirty="0" smtClean="0"/>
              <a:t>Veće perforacije “reponirati” pod kontrolom mikroskopa i pokriti silikonskom folijom (8-10 dana)</a:t>
            </a:r>
          </a:p>
          <a:p>
            <a:r>
              <a:rPr lang="hr-HR" sz="2800" dirty="0" smtClean="0"/>
              <a:t>U slučaju upale-</a:t>
            </a:r>
            <a:r>
              <a:rPr lang="hr-HR" sz="2800" dirty="0" err="1" smtClean="0"/>
              <a:t>neototoksične</a:t>
            </a:r>
            <a:r>
              <a:rPr lang="hr-HR" sz="2800" dirty="0" smtClean="0"/>
              <a:t> antibiotske kapi</a:t>
            </a:r>
          </a:p>
          <a:p>
            <a:r>
              <a:rPr lang="hr-HR" sz="2800" dirty="0" err="1" smtClean="0"/>
              <a:t>Miringo</a:t>
            </a:r>
            <a:r>
              <a:rPr lang="hr-HR" sz="2800" dirty="0" smtClean="0"/>
              <a:t>- ili </a:t>
            </a:r>
            <a:r>
              <a:rPr lang="hr-HR" sz="2800" dirty="0" err="1" smtClean="0"/>
              <a:t>timpanoplastika</a:t>
            </a:r>
            <a:r>
              <a:rPr lang="hr-HR" sz="2800" dirty="0" smtClean="0"/>
              <a:t> (6-12 mjeseci</a:t>
            </a:r>
          </a:p>
          <a:p>
            <a:pPr>
              <a:buNone/>
            </a:pPr>
            <a:r>
              <a:rPr lang="hr-HR" sz="2800" dirty="0" smtClean="0"/>
              <a:t>    nakon ozljede)</a:t>
            </a:r>
            <a:endParaRPr lang="hr-HR" sz="2800" dirty="0"/>
          </a:p>
        </p:txBody>
      </p:sp>
      <p:pic>
        <p:nvPicPr>
          <p:cNvPr id="4" name="Rezervirano mjesto sadržaja 5" descr="perforacija_bubnj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4803772"/>
            <a:ext cx="2054228" cy="205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Barotrauma</a:t>
            </a:r>
            <a:r>
              <a:rPr lang="hr-HR" b="1" dirty="0" smtClean="0"/>
              <a:t> uha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vrijeme ljetnih mjeseci (ronjenje)</a:t>
            </a:r>
          </a:p>
          <a:p>
            <a:r>
              <a:rPr lang="hr-HR" dirty="0" smtClean="0"/>
              <a:t>Uska povezanost s disfunkcijom Eustahijeve cijevi</a:t>
            </a:r>
          </a:p>
          <a:p>
            <a:r>
              <a:rPr lang="hr-HR" dirty="0" smtClean="0"/>
              <a:t>Može nastati kod zaranjanja ili izranjanja</a:t>
            </a:r>
          </a:p>
          <a:p>
            <a:r>
              <a:rPr lang="hr-HR" dirty="0" smtClean="0"/>
              <a:t>Zadebljanje sluznice bubnjišta</a:t>
            </a:r>
          </a:p>
          <a:p>
            <a:r>
              <a:rPr lang="hr-HR" dirty="0" smtClean="0"/>
              <a:t>Bistri, zatim krvavi izljev (</a:t>
            </a:r>
            <a:r>
              <a:rPr lang="hr-HR" dirty="0" err="1" smtClean="0"/>
              <a:t>hematotympanon</a:t>
            </a:r>
            <a:r>
              <a:rPr lang="hr-HR" dirty="0" smtClean="0"/>
              <a:t>)</a:t>
            </a:r>
          </a:p>
          <a:p>
            <a:r>
              <a:rPr lang="hr-HR" dirty="0" smtClean="0"/>
              <a:t>Perforacija bubnjića prema unutra (zaranjanje) i prema van (izranjanje)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Barotrauma</a:t>
            </a:r>
            <a:r>
              <a:rPr lang="hr-HR" b="1" dirty="0" smtClean="0"/>
              <a:t> uha</a:t>
            </a:r>
            <a:endParaRPr lang="hr-HR" dirty="0"/>
          </a:p>
        </p:txBody>
      </p:sp>
      <p:pic>
        <p:nvPicPr>
          <p:cNvPr id="4" name="Rezervirano mjesto sadržaja 3" descr="ear-external-barotrau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2198" y="4714884"/>
            <a:ext cx="2857500" cy="1933575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214282" y="1357298"/>
            <a:ext cx="8715436" cy="5286412"/>
          </a:xfrm>
        </p:spPr>
        <p:txBody>
          <a:bodyPr/>
          <a:lstStyle/>
          <a:p>
            <a:r>
              <a:rPr lang="hr-HR" dirty="0" err="1" smtClean="0"/>
              <a:t>Otoskopski</a:t>
            </a:r>
            <a:r>
              <a:rPr lang="hr-HR" dirty="0" smtClean="0"/>
              <a:t> nalaz ovisi o opsegu ozljede</a:t>
            </a:r>
          </a:p>
          <a:p>
            <a:r>
              <a:rPr lang="hr-HR" dirty="0" smtClean="0"/>
              <a:t>Simptomi: bol, nagluhost, </a:t>
            </a:r>
            <a:r>
              <a:rPr lang="hr-HR" dirty="0" err="1" smtClean="0"/>
              <a:t>tinitus</a:t>
            </a:r>
            <a:endParaRPr lang="hr-HR" dirty="0" smtClean="0"/>
          </a:p>
          <a:p>
            <a:r>
              <a:rPr lang="hr-HR" dirty="0" smtClean="0"/>
              <a:t>U težim slučajevima: vrtoglavica, </a:t>
            </a:r>
            <a:r>
              <a:rPr lang="hr-HR" dirty="0" err="1" smtClean="0"/>
              <a:t>nistagmus</a:t>
            </a:r>
            <a:r>
              <a:rPr lang="hr-HR" dirty="0" smtClean="0"/>
              <a:t>, povraćanje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     LIJEČENJE:</a:t>
            </a:r>
          </a:p>
          <a:p>
            <a:r>
              <a:rPr lang="hr-HR" dirty="0" smtClean="0"/>
              <a:t> kapi u nos za </a:t>
            </a:r>
            <a:r>
              <a:rPr lang="hr-HR" dirty="0" err="1" smtClean="0"/>
              <a:t>dekongestiju</a:t>
            </a:r>
            <a:endParaRPr lang="hr-HR" dirty="0" smtClean="0"/>
          </a:p>
          <a:p>
            <a:r>
              <a:rPr lang="hr-HR" dirty="0" smtClean="0"/>
              <a:t>Propuhivanje E. cijevi </a:t>
            </a:r>
            <a:r>
              <a:rPr lang="hr-HR" dirty="0" err="1" smtClean="0"/>
              <a:t>Politzerovim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    balonom</a:t>
            </a:r>
          </a:p>
          <a:p>
            <a:r>
              <a:rPr lang="hr-HR" dirty="0" smtClean="0"/>
              <a:t>Pokus po Toynbeeju i </a:t>
            </a:r>
            <a:r>
              <a:rPr lang="hr-HR" dirty="0" err="1" smtClean="0"/>
              <a:t>Valsalvi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4000" b="1" dirty="0" smtClean="0"/>
              <a:t>PRIJELOMI PIRAMIDE TEMPORALNE </a:t>
            </a:r>
            <a:r>
              <a:rPr lang="hr-HR" sz="4000" b="1" dirty="0" smtClean="0"/>
              <a:t>KOSTI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Često povezani s ozljedama srednjeg uha</a:t>
            </a:r>
          </a:p>
          <a:p>
            <a:r>
              <a:rPr lang="hr-HR" dirty="0" smtClean="0"/>
              <a:t>Prognoza ovisi o </a:t>
            </a:r>
            <a:r>
              <a:rPr lang="hr-HR" dirty="0" err="1" smtClean="0"/>
              <a:t>endokranijalnim</a:t>
            </a:r>
            <a:r>
              <a:rPr lang="hr-HR" dirty="0" smtClean="0"/>
              <a:t> komplikacijama</a:t>
            </a:r>
          </a:p>
          <a:p>
            <a:r>
              <a:rPr lang="hr-HR" dirty="0" smtClean="0"/>
              <a:t>Razlikujemo uzdužne i poprečne prijelome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/>
              <a:t>Uzdužni prijelom piramide temporalne kosti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srednjoj ili stražnjoj lubanjskoj jami </a:t>
            </a:r>
          </a:p>
          <a:p>
            <a:r>
              <a:rPr lang="hr-HR" dirty="0" smtClean="0"/>
              <a:t>Obično prelomljen </a:t>
            </a:r>
            <a:r>
              <a:rPr lang="hr-HR" dirty="0" err="1" smtClean="0"/>
              <a:t>annulus</a:t>
            </a:r>
            <a:r>
              <a:rPr lang="hr-HR" dirty="0" smtClean="0"/>
              <a:t> </a:t>
            </a:r>
            <a:r>
              <a:rPr lang="hr-HR" dirty="0" err="1" smtClean="0"/>
              <a:t>tympanicus</a:t>
            </a:r>
            <a:endParaRPr lang="hr-HR" dirty="0" smtClean="0"/>
          </a:p>
          <a:p>
            <a:pPr lvl="0"/>
            <a:r>
              <a:rPr lang="hr-HR" dirty="0" err="1" smtClean="0"/>
              <a:t>Otoskopski</a:t>
            </a:r>
            <a:r>
              <a:rPr lang="hr-HR" dirty="0" smtClean="0"/>
              <a:t>: stepeničasto </a:t>
            </a:r>
            <a:r>
              <a:rPr lang="hr-HR" dirty="0" smtClean="0"/>
              <a:t>suženje </a:t>
            </a:r>
            <a:r>
              <a:rPr lang="hr-HR" dirty="0" err="1" smtClean="0"/>
              <a:t>zvukovoda</a:t>
            </a:r>
            <a:r>
              <a:rPr lang="hr-HR" dirty="0" smtClean="0"/>
              <a:t> neposredno ispred bubnjića </a:t>
            </a:r>
            <a:endParaRPr lang="hr-HR" dirty="0" smtClean="0"/>
          </a:p>
          <a:p>
            <a:pPr lvl="0"/>
            <a:r>
              <a:rPr lang="hr-HR" dirty="0" smtClean="0"/>
              <a:t>Glavni simptom krvarenje iz </a:t>
            </a:r>
            <a:r>
              <a:rPr lang="hr-HR" dirty="0" err="1" smtClean="0"/>
              <a:t>zvukovoda</a:t>
            </a:r>
            <a:endParaRPr lang="hr-HR" dirty="0" smtClean="0"/>
          </a:p>
          <a:p>
            <a:pPr lvl="0"/>
            <a:r>
              <a:rPr lang="hr-HR" dirty="0" smtClean="0"/>
              <a:t>Periferna </a:t>
            </a:r>
            <a:r>
              <a:rPr lang="hr-HR" dirty="0" err="1" smtClean="0"/>
              <a:t>pareza</a:t>
            </a:r>
            <a:r>
              <a:rPr lang="hr-HR" dirty="0" smtClean="0"/>
              <a:t> ličnog živca u 20%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Poprječni </a:t>
            </a:r>
            <a:r>
              <a:rPr lang="hr-HR" b="1" dirty="0" smtClean="0"/>
              <a:t>prijelom piramide temporalne kosti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Mnogo teži po posljedicama</a:t>
            </a:r>
          </a:p>
          <a:p>
            <a:r>
              <a:rPr lang="hr-HR" dirty="0" smtClean="0"/>
              <a:t>Pukotina prijeloma prolazi pužnicom ili </a:t>
            </a:r>
            <a:r>
              <a:rPr lang="hr-HR" dirty="0" err="1" smtClean="0"/>
              <a:t>vestibulumom</a:t>
            </a:r>
            <a:endParaRPr lang="hr-HR" dirty="0" smtClean="0"/>
          </a:p>
          <a:p>
            <a:r>
              <a:rPr lang="hr-HR" dirty="0" err="1" smtClean="0"/>
              <a:t>Otoskopski</a:t>
            </a:r>
            <a:r>
              <a:rPr lang="hr-HR" dirty="0" smtClean="0"/>
              <a:t>: bubnjić neoštećen, plav</a:t>
            </a:r>
          </a:p>
          <a:p>
            <a:r>
              <a:rPr lang="hr-HR" dirty="0" err="1" smtClean="0"/>
              <a:t>Rinolikvoreja</a:t>
            </a:r>
            <a:endParaRPr lang="hr-HR" dirty="0" smtClean="0"/>
          </a:p>
          <a:p>
            <a:r>
              <a:rPr lang="hr-HR" dirty="0" smtClean="0"/>
              <a:t>Oštećenje labirinta trajno-gluhoća!</a:t>
            </a:r>
          </a:p>
          <a:p>
            <a:r>
              <a:rPr lang="hr-HR" dirty="0" err="1" smtClean="0"/>
              <a:t>Nistagmus</a:t>
            </a:r>
            <a:r>
              <a:rPr lang="hr-HR" dirty="0" smtClean="0"/>
              <a:t>, mučnina, povraćanje, vrtoglavica</a:t>
            </a:r>
          </a:p>
          <a:p>
            <a:r>
              <a:rPr lang="hr-HR" dirty="0" smtClean="0"/>
              <a:t>U 50% rana </a:t>
            </a:r>
            <a:r>
              <a:rPr lang="hr-HR" dirty="0" err="1" smtClean="0"/>
              <a:t>pareza</a:t>
            </a:r>
            <a:r>
              <a:rPr lang="hr-HR" dirty="0" smtClean="0"/>
              <a:t> ličnog živca, IREVERZIBILNA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PRIJELOMI PIRAMIDE TEMPORALNE </a:t>
            </a:r>
            <a:r>
              <a:rPr lang="hr-HR" sz="3600" b="1" dirty="0" smtClean="0"/>
              <a:t>KOSTI</a:t>
            </a:r>
            <a:br>
              <a:rPr lang="hr-HR" sz="3600" b="1" dirty="0" smtClean="0"/>
            </a:br>
            <a:r>
              <a:rPr lang="hr-HR" sz="3600" b="1" dirty="0" smtClean="0"/>
              <a:t>Dijagnoza i liječenje</a:t>
            </a:r>
            <a:endParaRPr lang="hr-HR" sz="36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5143536"/>
          </a:xfrm>
        </p:spPr>
        <p:txBody>
          <a:bodyPr>
            <a:noAutofit/>
          </a:bodyPr>
          <a:lstStyle/>
          <a:p>
            <a:r>
              <a:rPr lang="hr-HR" sz="2800" dirty="0" smtClean="0"/>
              <a:t>Klinički pregled </a:t>
            </a:r>
          </a:p>
          <a:p>
            <a:r>
              <a:rPr lang="hr-HR" sz="2800" dirty="0" smtClean="0"/>
              <a:t>RTG snimka </a:t>
            </a:r>
            <a:r>
              <a:rPr lang="hr-HR" sz="2800" dirty="0" err="1" smtClean="0"/>
              <a:t>mastoida</a:t>
            </a:r>
            <a:r>
              <a:rPr lang="hr-HR" sz="2800" dirty="0" smtClean="0"/>
              <a:t> po </a:t>
            </a:r>
            <a:r>
              <a:rPr lang="hr-HR" sz="2800" dirty="0" err="1" smtClean="0"/>
              <a:t>Schulleru</a:t>
            </a:r>
            <a:r>
              <a:rPr lang="hr-HR" sz="2800" dirty="0" smtClean="0"/>
              <a:t> i </a:t>
            </a:r>
            <a:r>
              <a:rPr lang="hr-HR" sz="2800" dirty="0" err="1" smtClean="0"/>
              <a:t>Mayeru</a:t>
            </a:r>
            <a:r>
              <a:rPr lang="hr-HR" sz="2800" dirty="0" smtClean="0"/>
              <a:t>, CT</a:t>
            </a:r>
          </a:p>
          <a:p>
            <a:r>
              <a:rPr lang="hr-HR" sz="2800" dirty="0" smtClean="0"/>
              <a:t>Liječenje konzervativno (antibiotici i mirovanje)</a:t>
            </a:r>
          </a:p>
          <a:p>
            <a:r>
              <a:rPr lang="hr-HR" sz="2800" dirty="0" smtClean="0"/>
              <a:t>Rana </a:t>
            </a:r>
            <a:r>
              <a:rPr lang="hr-HR" sz="2800" dirty="0" err="1" smtClean="0"/>
              <a:t>pareza</a:t>
            </a:r>
            <a:r>
              <a:rPr lang="hr-HR" sz="2800" dirty="0" smtClean="0"/>
              <a:t>: kirurško liječenje</a:t>
            </a:r>
          </a:p>
          <a:p>
            <a:r>
              <a:rPr lang="hr-HR" sz="2800" dirty="0" smtClean="0"/>
              <a:t>Kasna </a:t>
            </a:r>
            <a:r>
              <a:rPr lang="hr-HR" sz="2800" dirty="0" err="1" smtClean="0"/>
              <a:t>pareza</a:t>
            </a:r>
            <a:r>
              <a:rPr lang="hr-HR" sz="2800" dirty="0" smtClean="0"/>
              <a:t>: </a:t>
            </a:r>
            <a:r>
              <a:rPr lang="hr-HR" sz="2800" dirty="0" err="1" smtClean="0"/>
              <a:t>konzervat</a:t>
            </a:r>
            <a:r>
              <a:rPr lang="hr-HR" sz="2800" dirty="0" smtClean="0"/>
              <a:t>. liječenje (</a:t>
            </a:r>
            <a:r>
              <a:rPr lang="hr-HR" sz="2800" dirty="0" err="1" smtClean="0"/>
              <a:t>kortikosteroidi</a:t>
            </a:r>
            <a:r>
              <a:rPr lang="hr-HR" sz="2800" dirty="0" smtClean="0"/>
              <a:t>, vitamin B)</a:t>
            </a:r>
          </a:p>
          <a:p>
            <a:r>
              <a:rPr lang="hr-HR" sz="2800" dirty="0" smtClean="0"/>
              <a:t>U slučaju </a:t>
            </a:r>
            <a:r>
              <a:rPr lang="hr-HR" sz="2800" dirty="0" err="1" smtClean="0"/>
              <a:t>protrahiranje</a:t>
            </a:r>
            <a:r>
              <a:rPr lang="hr-HR" sz="2800" dirty="0" smtClean="0"/>
              <a:t> </a:t>
            </a:r>
            <a:r>
              <a:rPr lang="hr-HR" sz="2800" dirty="0" err="1" smtClean="0"/>
              <a:t>likvoreje</a:t>
            </a:r>
            <a:r>
              <a:rPr lang="hr-HR" sz="2800" dirty="0" smtClean="0"/>
              <a:t>: plastika dure</a:t>
            </a:r>
          </a:p>
          <a:p>
            <a:r>
              <a:rPr lang="hr-HR" sz="2800" dirty="0" smtClean="0"/>
              <a:t>Čišćenje i ispiranje uha STROGO KONTRAINDICIRANO-dovoljno je samo sterilno zatvaranje tamponom</a:t>
            </a:r>
          </a:p>
          <a:p>
            <a:pPr algn="just"/>
            <a:endParaRPr lang="hr-HR" sz="2800" dirty="0" smtClean="0"/>
          </a:p>
          <a:p>
            <a:pPr algn="just"/>
            <a:endParaRPr lang="hr-H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/>
              <a:t>HVALA NA POZORNOSTI!</a:t>
            </a:r>
            <a:endParaRPr lang="hr-HR" sz="4800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/>
          <a:lstStyle/>
          <a:p>
            <a:pPr algn="l"/>
            <a:r>
              <a:rPr lang="hr-HR" b="1" dirty="0" smtClean="0"/>
              <a:t>OZLJEDE UŠKE I ZVUKOVODA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Mehaničke ozljede uške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3600" dirty="0" smtClean="0"/>
          </a:p>
          <a:p>
            <a:r>
              <a:rPr lang="hr-HR" sz="3600" dirty="0" smtClean="0"/>
              <a:t>Uška zbog položaja izložena ozljedama</a:t>
            </a:r>
          </a:p>
          <a:p>
            <a:r>
              <a:rPr lang="hr-HR" sz="3600" dirty="0" smtClean="0"/>
              <a:t>Djelovanje mehaničke sile</a:t>
            </a:r>
          </a:p>
          <a:p>
            <a:r>
              <a:rPr lang="hr-HR" sz="3600" dirty="0" smtClean="0"/>
              <a:t>Ogrebotine, gubitak tkiva, </a:t>
            </a:r>
            <a:r>
              <a:rPr lang="hr-HR" sz="3600" dirty="0" err="1" smtClean="0"/>
              <a:t>avulzije</a:t>
            </a:r>
            <a:r>
              <a:rPr lang="hr-HR" sz="3600" dirty="0" smtClean="0"/>
              <a:t> uške</a:t>
            </a:r>
          </a:p>
          <a:p>
            <a:r>
              <a:rPr lang="hr-HR" sz="3600" dirty="0" smtClean="0"/>
              <a:t>Rekonstrukcija i reimplantacija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0"/>
            <a:ext cx="6215106" cy="1143000"/>
          </a:xfrm>
        </p:spPr>
        <p:txBody>
          <a:bodyPr/>
          <a:lstStyle/>
          <a:p>
            <a:r>
              <a:rPr lang="hr-HR" b="1" dirty="0" smtClean="0"/>
              <a:t>Mehaničke ozljede uške</a:t>
            </a:r>
            <a:endParaRPr lang="hr-HR" dirty="0"/>
          </a:p>
        </p:txBody>
      </p:sp>
      <p:pic>
        <p:nvPicPr>
          <p:cNvPr id="7" name="Rezervirano mjesto sadržaja 6" descr="ear_reconstruction_4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3571852"/>
            <a:ext cx="5643602" cy="3286148"/>
          </a:xfrm>
        </p:spPr>
      </p:pic>
      <p:pic>
        <p:nvPicPr>
          <p:cNvPr id="12" name="Rezervirano mjesto sadržaja 11" descr="p1-ea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5008" y="2143116"/>
            <a:ext cx="3214710" cy="4525963"/>
          </a:xfrm>
        </p:spPr>
      </p:pic>
      <p:pic>
        <p:nvPicPr>
          <p:cNvPr id="13" name="Slika 12" descr="split e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928670"/>
            <a:ext cx="4714908" cy="259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Othematom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Tangencijalno djelovanje tupe sile</a:t>
            </a:r>
          </a:p>
          <a:p>
            <a:r>
              <a:rPr lang="hr-HR" dirty="0" smtClean="0"/>
              <a:t>Kidanje spoja između </a:t>
            </a:r>
            <a:r>
              <a:rPr lang="hr-HR" dirty="0" err="1" smtClean="0"/>
              <a:t>perihondrija</a:t>
            </a:r>
            <a:r>
              <a:rPr lang="hr-HR" dirty="0" smtClean="0"/>
              <a:t> i hrskavice</a:t>
            </a:r>
          </a:p>
          <a:p>
            <a:r>
              <a:rPr lang="hr-HR" dirty="0" err="1" smtClean="0"/>
              <a:t>Polukuglasta</a:t>
            </a:r>
            <a:r>
              <a:rPr lang="hr-HR" dirty="0" smtClean="0"/>
              <a:t>, bezbolna, glatka oteklina</a:t>
            </a:r>
          </a:p>
          <a:p>
            <a:r>
              <a:rPr lang="hr-HR" dirty="0" smtClean="0"/>
              <a:t>Opasnost od nekroze!</a:t>
            </a:r>
          </a:p>
          <a:p>
            <a:r>
              <a:rPr lang="hr-HR" dirty="0" smtClean="0"/>
              <a:t>Cilj liječenja: spriječiti trajni deformitet i nekrozu hrskavice</a:t>
            </a:r>
          </a:p>
          <a:p>
            <a:r>
              <a:rPr lang="hr-HR" dirty="0" smtClean="0"/>
              <a:t>Aspiracija injekcijskom iglom i špricom, zatim kompresija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Othematom</a:t>
            </a:r>
            <a:endParaRPr lang="hr-HR" b="1" dirty="0"/>
          </a:p>
        </p:txBody>
      </p:sp>
      <p:pic>
        <p:nvPicPr>
          <p:cNvPr id="6" name="Rezervirano mjesto sadržaja 5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388" y="571480"/>
            <a:ext cx="2286016" cy="2786082"/>
          </a:xfrm>
        </p:spPr>
      </p:pic>
      <p:pic>
        <p:nvPicPr>
          <p:cNvPr id="7" name="Rezervirano mjesto sadržaja 6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2132" y="3714752"/>
            <a:ext cx="3143272" cy="2714644"/>
          </a:xfrm>
        </p:spPr>
      </p:pic>
      <p:pic>
        <p:nvPicPr>
          <p:cNvPr id="8" name="Slika 7" descr="james_thompson_cauliflower_ea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85860"/>
            <a:ext cx="461632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Smrzotine uške</a:t>
            </a:r>
            <a:endParaRPr lang="hr-HR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85720" y="1285860"/>
            <a:ext cx="8572560" cy="342902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Na hladnoći dolazi do vazokonstrikcije</a:t>
            </a:r>
          </a:p>
          <a:p>
            <a:r>
              <a:rPr lang="hr-HR" sz="3200" dirty="0" smtClean="0"/>
              <a:t>Velika površina u odnosu na volumen</a:t>
            </a:r>
          </a:p>
          <a:p>
            <a:r>
              <a:rPr lang="hr-HR" sz="3200" dirty="0" smtClean="0"/>
              <a:t>Češće nego u drugim dijelovima tijela</a:t>
            </a:r>
          </a:p>
          <a:p>
            <a:endParaRPr lang="hr-HR" sz="3200" dirty="0"/>
          </a:p>
        </p:txBody>
      </p:sp>
      <p:pic>
        <p:nvPicPr>
          <p:cNvPr id="14" name="Rezervirano mjesto sadržaja 13" descr="e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3071810"/>
            <a:ext cx="2964506" cy="3571876"/>
          </a:xfrm>
        </p:spPr>
      </p:pic>
      <p:pic>
        <p:nvPicPr>
          <p:cNvPr id="15" name="Slika 14" descr="earmuf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392909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b="1" dirty="0" smtClean="0"/>
              <a:t>Smrzotine uške</a:t>
            </a:r>
            <a:br>
              <a:rPr lang="hr-HR" b="1" dirty="0" smtClean="0"/>
            </a:br>
            <a:r>
              <a:rPr lang="hr-HR" b="1" dirty="0" smtClean="0"/>
              <a:t>LIJEČENJE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Smrznutu ušku ugrijati što prije</a:t>
            </a:r>
          </a:p>
          <a:p>
            <a:r>
              <a:rPr lang="hr-HR" dirty="0" smtClean="0"/>
              <a:t>Oblaganje pamukom natopljenim u toplu vodu </a:t>
            </a:r>
          </a:p>
          <a:p>
            <a:r>
              <a:rPr lang="hr-HR" dirty="0" smtClean="0"/>
              <a:t>NE izlagati temperaturi višoj od 42°C</a:t>
            </a:r>
          </a:p>
          <a:p>
            <a:r>
              <a:rPr lang="hr-HR" dirty="0" smtClean="0"/>
              <a:t>Konzervativno liječenje: antibiotici, analgetici, </a:t>
            </a:r>
            <a:r>
              <a:rPr lang="hr-HR" dirty="0" err="1" smtClean="0"/>
              <a:t>antikoagulansi</a:t>
            </a:r>
            <a:endParaRPr lang="hr-HR" dirty="0" smtClean="0"/>
          </a:p>
          <a:p>
            <a:r>
              <a:rPr lang="hr-HR" dirty="0" smtClean="0"/>
              <a:t>Kirurško liječenje kod nekroze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Opekotine uške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429156" cy="4143404"/>
          </a:xfrm>
        </p:spPr>
        <p:txBody>
          <a:bodyPr>
            <a:noAutofit/>
          </a:bodyPr>
          <a:lstStyle/>
          <a:p>
            <a:r>
              <a:rPr lang="hr-HR" sz="3200" dirty="0" smtClean="0"/>
              <a:t>Najčešće zahvaćeni i drugi dijelovi tijela</a:t>
            </a:r>
          </a:p>
          <a:p>
            <a:r>
              <a:rPr lang="hr-HR" sz="3200" dirty="0" smtClean="0"/>
              <a:t>Spriječiti </a:t>
            </a:r>
            <a:r>
              <a:rPr lang="hr-HR" sz="3200" dirty="0" err="1" smtClean="0"/>
              <a:t>perihondritis</a:t>
            </a:r>
            <a:endParaRPr lang="hr-HR" sz="3200" dirty="0" smtClean="0"/>
          </a:p>
          <a:p>
            <a:r>
              <a:rPr lang="hr-HR" sz="3200" dirty="0" smtClean="0"/>
              <a:t>Blaži oblici-lokalna primjena antibiotika</a:t>
            </a:r>
          </a:p>
          <a:p>
            <a:endParaRPr lang="hr-HR" sz="3200" dirty="0"/>
          </a:p>
        </p:txBody>
      </p:sp>
      <p:pic>
        <p:nvPicPr>
          <p:cNvPr id="5" name="Rezervirano mjesto sadržaja 4" descr="FayeSmith_BurntEar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428736"/>
            <a:ext cx="3786214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Ozljede </a:t>
            </a:r>
            <a:r>
              <a:rPr lang="hr-HR" b="1" dirty="0" err="1" smtClean="0"/>
              <a:t>zvukovoda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Izolirane ili udružene s ozljedama drugih dijelova temporalne kosti</a:t>
            </a:r>
          </a:p>
          <a:p>
            <a:r>
              <a:rPr lang="hr-HR" dirty="0" smtClean="0"/>
              <a:t>Izolirane nastaju pri čišćenju štapićem</a:t>
            </a:r>
          </a:p>
          <a:p>
            <a:r>
              <a:rPr lang="hr-HR" dirty="0" smtClean="0"/>
              <a:t>Krvarenje iz </a:t>
            </a:r>
            <a:r>
              <a:rPr lang="hr-HR" dirty="0" err="1" smtClean="0"/>
              <a:t>zvukovoda</a:t>
            </a:r>
            <a:r>
              <a:rPr lang="hr-HR" dirty="0" smtClean="0"/>
              <a:t> ili lošiji sluh</a:t>
            </a:r>
          </a:p>
          <a:p>
            <a:r>
              <a:rPr lang="hr-HR" dirty="0" smtClean="0"/>
              <a:t>Ozljeda kože </a:t>
            </a:r>
            <a:r>
              <a:rPr lang="hr-HR" dirty="0" err="1" smtClean="0"/>
              <a:t>zvukovoda</a:t>
            </a:r>
            <a:r>
              <a:rPr lang="hr-HR" dirty="0" smtClean="0"/>
              <a:t> ili ozljeda bubnjića?</a:t>
            </a:r>
          </a:p>
          <a:p>
            <a:r>
              <a:rPr lang="hr-HR" dirty="0" smtClean="0"/>
              <a:t>Zatvaranje </a:t>
            </a:r>
            <a:r>
              <a:rPr lang="hr-HR" dirty="0" err="1" smtClean="0"/>
              <a:t>zvukovoda</a:t>
            </a:r>
            <a:r>
              <a:rPr lang="hr-HR" dirty="0" smtClean="0"/>
              <a:t> sterilnim tamponom i antibiotskom mašću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524</Words>
  <Application>Microsoft Office PowerPoint</Application>
  <PresentationFormat>Prikaz na zaslonu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 tema</vt:lpstr>
      <vt:lpstr>OZLJEDE UHA I TEMPORALNE KOSTI</vt:lpstr>
      <vt:lpstr>OZLJEDE UŠKE I ZVUKOVODA Mehaničke ozljede uške</vt:lpstr>
      <vt:lpstr>Mehaničke ozljede uške</vt:lpstr>
      <vt:lpstr>Othematom</vt:lpstr>
      <vt:lpstr>Othematom</vt:lpstr>
      <vt:lpstr>Smrzotine uške</vt:lpstr>
      <vt:lpstr>Smrzotine uške LIJEČENJE</vt:lpstr>
      <vt:lpstr>Opekotine uške</vt:lpstr>
      <vt:lpstr>Ozljede zvukovoda</vt:lpstr>
      <vt:lpstr>OZLJEDE TEMPORALNE KOSTI Ozljede bubnjića</vt:lpstr>
      <vt:lpstr>Ozljede bubnjića</vt:lpstr>
      <vt:lpstr>Barotrauma uha</vt:lpstr>
      <vt:lpstr>Barotrauma uha</vt:lpstr>
      <vt:lpstr>PRIJELOMI PIRAMIDE TEMPORALNE KOSTI</vt:lpstr>
      <vt:lpstr>Uzdužni prijelom piramide temporalne kosti</vt:lpstr>
      <vt:lpstr>Poprječni prijelom piramide temporalne kosti</vt:lpstr>
      <vt:lpstr>PRIJELOMI PIRAMIDE TEMPORALNE KOSTI Dijagnoza i liječenje</vt:lpstr>
      <vt:lpstr>HVALA NA POZORNOSTI!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OZLJEDE UHA I TEMPORALNE KOSTI</dc:title>
  <dc:creator>Korisnik</dc:creator>
  <cp:lastModifiedBy>Korisnik</cp:lastModifiedBy>
  <cp:revision>3</cp:revision>
  <dcterms:created xsi:type="dcterms:W3CDTF">2013-01-27T17:32:55Z</dcterms:created>
  <dcterms:modified xsi:type="dcterms:W3CDTF">2013-01-29T23:03:39Z</dcterms:modified>
</cp:coreProperties>
</file>